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93" r:id="rId2"/>
    <p:sldId id="294" r:id="rId3"/>
    <p:sldId id="321" r:id="rId4"/>
    <p:sldId id="322" r:id="rId5"/>
    <p:sldId id="341" r:id="rId6"/>
    <p:sldId id="342" r:id="rId7"/>
    <p:sldId id="325" r:id="rId8"/>
    <p:sldId id="326" r:id="rId9"/>
    <p:sldId id="323" r:id="rId10"/>
    <p:sldId id="337" r:id="rId11"/>
    <p:sldId id="324" r:id="rId12"/>
    <p:sldId id="336" r:id="rId13"/>
    <p:sldId id="338" r:id="rId14"/>
    <p:sldId id="339" r:id="rId15"/>
    <p:sldId id="340" r:id="rId16"/>
    <p:sldId id="327" r:id="rId17"/>
    <p:sldId id="31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13"/>
    <p:restoredTop sz="88705"/>
  </p:normalViewPr>
  <p:slideViewPr>
    <p:cSldViewPr snapToGrid="0" snapToObjects="1">
      <p:cViewPr>
        <p:scale>
          <a:sx n="100" d="100"/>
          <a:sy n="100" d="100"/>
        </p:scale>
        <p:origin x="2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216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2235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5133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0895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614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1092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67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Initially started thinking about various tables, but decided to focus on keeping it simple.</a:t>
            </a:r>
          </a:p>
          <a:p>
            <a:endParaRPr lang="en-US" dirty="0" smtClean="0"/>
          </a:p>
          <a:p>
            <a:r>
              <a:rPr lang="en-US" dirty="0" smtClean="0"/>
              <a:t>Data</a:t>
            </a:r>
            <a:r>
              <a:rPr lang="en-US" baseline="0" dirty="0" smtClean="0"/>
              <a:t> sets ended up being contrived by me for an ideal case, with the goal of performing the functions in SQLite.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Originally,</a:t>
            </a:r>
            <a:r>
              <a:rPr lang="en-US" baseline="0" dirty="0" smtClean="0"/>
              <a:t> I thought I was going to perform a web scrape as part of this project in order to obtain the data I needed.  This would have taken over my project, so I abandoned it fairly quickly.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Like others in the class I used a </a:t>
            </a:r>
            <a:r>
              <a:rPr lang="en-US" baseline="0" dirty="0" err="1" smtClean="0"/>
              <a:t>SelectorGadget</a:t>
            </a:r>
            <a:r>
              <a:rPr lang="en-US" baseline="0" dirty="0" smtClean="0"/>
              <a:t> Chrome extension tool to review the CSS/HTML on the webpage in order to perform the web scrape script, but most sites didn’t do a clear job of attributing different styles to Oscar winners vs. nominees.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70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Ultimately, I went online and did</a:t>
            </a:r>
            <a:r>
              <a:rPr lang="en-US" baseline="0" dirty="0" smtClean="0"/>
              <a:t> a simple copy past for all my data.  I wanted to first analyze in Excel, since I am comfortable in it.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I did a type of join using an offset match function, similar to what </a:t>
            </a:r>
            <a:r>
              <a:rPr lang="en-US" baseline="0" dirty="0" err="1" smtClean="0"/>
              <a:t>Olina</a:t>
            </a:r>
            <a:r>
              <a:rPr lang="en-US" baseline="0" dirty="0" smtClean="0"/>
              <a:t> had tried.  Mostly though, I needed my three tables to import into SQL Studio.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2077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Part of the process in Excel was identifying</a:t>
            </a:r>
            <a:r>
              <a:rPr lang="en-US" baseline="0" dirty="0" smtClean="0"/>
              <a:t> the data models.  This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08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importing process in SQL Studio is fairly simple.  Once the table</a:t>
            </a:r>
            <a:r>
              <a:rPr lang="en-US" baseline="0" dirty="0" smtClean="0"/>
              <a:t> is created, you can use the Structure tab to assign data types and keys.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9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726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NUL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NUL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NUL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NUL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NUL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NUL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NUL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NUL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NUL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NUL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NUL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../media/image2.tiff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../media/image6.tiff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1405876"/>
            <a:ext cx="10800522" cy="200054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Sprint Review</a:t>
            </a:r>
          </a:p>
          <a:p>
            <a:pPr algn="ctr"/>
            <a:r>
              <a:rPr lang="en-US" sz="8800" dirty="0" smtClean="0">
                <a:solidFill>
                  <a:srgbClr val="27515E"/>
                </a:solidFill>
              </a:rPr>
              <a:t>ROI of an Oscar Win</a:t>
            </a:r>
            <a:endParaRPr lang="en-US" sz="8800" dirty="0" smtClean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1021080"/>
            <a:ext cx="10760766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SYNTAX</a:t>
            </a:r>
          </a:p>
          <a:p>
            <a:endParaRPr lang="en-US" sz="3600" dirty="0"/>
          </a:p>
          <a:p>
            <a:pPr algn="ctr"/>
            <a:r>
              <a:rPr lang="en-US" sz="3000" dirty="0" err="1" smtClean="0">
                <a:solidFill>
                  <a:srgbClr val="0070C0"/>
                </a:solidFill>
              </a:rPr>
              <a:t>Pre_Oscars</a:t>
            </a:r>
            <a:r>
              <a:rPr lang="en-US" sz="3000" dirty="0" err="1" smtClean="0"/>
              <a:t>.Weekend_Gross</a:t>
            </a:r>
            <a:endParaRPr lang="en-US" sz="3000" dirty="0" smtClean="0"/>
          </a:p>
          <a:p>
            <a:pPr algn="ctr"/>
            <a:endParaRPr lang="en-US" sz="3000" dirty="0" smtClean="0"/>
          </a:p>
          <a:p>
            <a:pPr algn="ctr"/>
            <a:r>
              <a:rPr lang="en-US" sz="3000" dirty="0" smtClean="0"/>
              <a:t>=</a:t>
            </a:r>
          </a:p>
          <a:p>
            <a:pPr algn="ctr"/>
            <a:endParaRPr lang="en-US" sz="3000" dirty="0" smtClean="0"/>
          </a:p>
          <a:p>
            <a:pPr algn="ctr"/>
            <a:r>
              <a:rPr lang="en-US" sz="3000" dirty="0" smtClean="0"/>
              <a:t>Select the </a:t>
            </a:r>
            <a:r>
              <a:rPr lang="en-US" sz="3000" dirty="0" err="1" smtClean="0"/>
              <a:t>Weekend_Gross</a:t>
            </a:r>
            <a:r>
              <a:rPr lang="en-US" sz="3000" dirty="0" smtClean="0"/>
              <a:t> column of data from </a:t>
            </a:r>
            <a:r>
              <a:rPr lang="en-US" sz="3000" dirty="0" err="1" smtClean="0">
                <a:solidFill>
                  <a:srgbClr val="0070C0"/>
                </a:solidFill>
              </a:rPr>
              <a:t>Pre_Oscars</a:t>
            </a:r>
            <a:r>
              <a:rPr lang="en-US" sz="3000" dirty="0" smtClean="0">
                <a:solidFill>
                  <a:srgbClr val="0070C0"/>
                </a:solidFill>
              </a:rPr>
              <a:t> </a:t>
            </a:r>
            <a:r>
              <a:rPr lang="en-US" sz="3000" dirty="0" smtClean="0"/>
              <a:t>table</a:t>
            </a:r>
          </a:p>
        </p:txBody>
      </p:sp>
    </p:spTree>
    <p:extLst>
      <p:ext uri="{BB962C8B-B14F-4D97-AF65-F5344CB8AC3E}">
        <p14:creationId xmlns:p14="http://schemas.microsoft.com/office/powerpoint/2010/main" val="176349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1021080"/>
            <a:ext cx="10760766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SQL QUERY </a:t>
            </a:r>
            <a:r>
              <a:rPr lang="mr-IN" sz="3600" dirty="0" smtClean="0">
                <a:latin typeface="Georgia" charset="0"/>
                <a:ea typeface="Georgia" charset="0"/>
                <a:cs typeface="Georgia" charset="0"/>
              </a:rPr>
              <a:t>–</a:t>
            </a:r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 TRANSLATED </a:t>
            </a:r>
          </a:p>
          <a:p>
            <a:endParaRPr lang="en-US" sz="3600" dirty="0"/>
          </a:p>
          <a:p>
            <a:r>
              <a:rPr lang="en-US" sz="3000" dirty="0" smtClean="0"/>
              <a:t>SELECT </a:t>
            </a:r>
          </a:p>
          <a:p>
            <a:r>
              <a:rPr lang="en-US" sz="3000" dirty="0" err="1" smtClean="0">
                <a:solidFill>
                  <a:srgbClr val="0070C0"/>
                </a:solidFill>
              </a:rPr>
              <a:t>Pre_Oscars</a:t>
            </a:r>
            <a:r>
              <a:rPr lang="en-US" sz="3000" dirty="0" err="1" smtClean="0"/>
              <a:t>.Weekend_Gross</a:t>
            </a:r>
            <a:r>
              <a:rPr lang="en-US" sz="3000" dirty="0"/>
              <a:t>, </a:t>
            </a:r>
            <a:r>
              <a:rPr lang="en-US" sz="3000" dirty="0" err="1">
                <a:solidFill>
                  <a:srgbClr val="0070C0"/>
                </a:solidFill>
              </a:rPr>
              <a:t>Pre_Oscars</a:t>
            </a:r>
            <a:r>
              <a:rPr lang="en-US" sz="3000" dirty="0" err="1"/>
              <a:t>.Theater_Count</a:t>
            </a:r>
            <a:r>
              <a:rPr lang="en-US" sz="3000" dirty="0"/>
              <a:t>, </a:t>
            </a:r>
            <a:r>
              <a:rPr lang="en-US" sz="3000" dirty="0" err="1">
                <a:solidFill>
                  <a:srgbClr val="0070C0"/>
                </a:solidFill>
              </a:rPr>
              <a:t>Pre_Oscars</a:t>
            </a:r>
            <a:r>
              <a:rPr lang="en-US" sz="3000" dirty="0" err="1"/>
              <a:t>.Average</a:t>
            </a:r>
            <a:r>
              <a:rPr lang="en-US" sz="3000" dirty="0"/>
              <a:t>, </a:t>
            </a:r>
            <a:r>
              <a:rPr lang="en-US" sz="3000" dirty="0" err="1">
                <a:solidFill>
                  <a:srgbClr val="0070C0"/>
                </a:solidFill>
              </a:rPr>
              <a:t>Post_Oscars</a:t>
            </a:r>
            <a:r>
              <a:rPr lang="en-US" sz="3000" dirty="0" err="1"/>
              <a:t>.Weekend_Gross</a:t>
            </a:r>
            <a:r>
              <a:rPr lang="en-US" sz="3000" dirty="0"/>
              <a:t>, </a:t>
            </a:r>
            <a:r>
              <a:rPr lang="en-US" sz="3000" dirty="0" err="1">
                <a:solidFill>
                  <a:srgbClr val="0070C0"/>
                </a:solidFill>
              </a:rPr>
              <a:t>Post_Oscars</a:t>
            </a:r>
            <a:r>
              <a:rPr lang="en-US" sz="3000" dirty="0" err="1"/>
              <a:t>.Theater_Count</a:t>
            </a:r>
            <a:r>
              <a:rPr lang="en-US" sz="3000" dirty="0"/>
              <a:t>, </a:t>
            </a:r>
            <a:r>
              <a:rPr lang="en-US" sz="3000" dirty="0" err="1">
                <a:solidFill>
                  <a:srgbClr val="0070C0"/>
                </a:solidFill>
              </a:rPr>
              <a:t>Post_Oscars</a:t>
            </a:r>
            <a:r>
              <a:rPr lang="en-US" sz="3000" dirty="0" err="1"/>
              <a:t>.Average</a:t>
            </a:r>
            <a:r>
              <a:rPr lang="en-US" sz="3000" dirty="0"/>
              <a:t>, </a:t>
            </a:r>
            <a:endParaRPr lang="en-US" sz="3000" dirty="0" smtClean="0"/>
          </a:p>
          <a:p>
            <a:r>
              <a:rPr lang="en-US" sz="3000" dirty="0" err="1" smtClean="0">
                <a:solidFill>
                  <a:srgbClr val="0070C0"/>
                </a:solidFill>
              </a:rPr>
              <a:t>Movies</a:t>
            </a:r>
            <a:r>
              <a:rPr lang="en-US" sz="3000" dirty="0" err="1" smtClean="0"/>
              <a:t>.Name</a:t>
            </a:r>
            <a:r>
              <a:rPr lang="en-US" sz="3000" dirty="0"/>
              <a:t>, </a:t>
            </a:r>
            <a:r>
              <a:rPr lang="en-US" sz="3000" dirty="0" err="1">
                <a:solidFill>
                  <a:srgbClr val="0070C0"/>
                </a:solidFill>
              </a:rPr>
              <a:t>Movies</a:t>
            </a:r>
            <a:r>
              <a:rPr lang="en-US" sz="3000" dirty="0" err="1"/>
              <a:t>."Oscar</a:t>
            </a:r>
            <a:r>
              <a:rPr lang="en-US" sz="3000" dirty="0"/>
              <a:t> Winner?"</a:t>
            </a:r>
          </a:p>
          <a:p>
            <a:endParaRPr lang="en-US" sz="3000" dirty="0" smtClean="0"/>
          </a:p>
          <a:p>
            <a:r>
              <a:rPr lang="en-US" sz="3000" dirty="0" smtClean="0"/>
              <a:t>Select all the column headers needed from the respective tables.</a:t>
            </a:r>
          </a:p>
        </p:txBody>
      </p:sp>
    </p:spTree>
    <p:extLst>
      <p:ext uri="{BB962C8B-B14F-4D97-AF65-F5344CB8AC3E}">
        <p14:creationId xmlns:p14="http://schemas.microsoft.com/office/powerpoint/2010/main" val="819004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1021080"/>
            <a:ext cx="1076076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r>
              <a:rPr lang="en-US" sz="3000" dirty="0" smtClean="0"/>
              <a:t>FROM </a:t>
            </a:r>
            <a:r>
              <a:rPr lang="en-US" sz="3000" dirty="0" err="1">
                <a:solidFill>
                  <a:srgbClr val="0070C0"/>
                </a:solidFill>
              </a:rPr>
              <a:t>Pre_Oscars</a:t>
            </a:r>
            <a:r>
              <a:rPr lang="en-US" sz="3000" dirty="0">
                <a:solidFill>
                  <a:srgbClr val="0070C0"/>
                </a:solidFill>
              </a:rPr>
              <a:t> </a:t>
            </a:r>
          </a:p>
          <a:p>
            <a:r>
              <a:rPr lang="en-US" sz="3000" dirty="0" smtClean="0"/>
              <a:t>INNER </a:t>
            </a:r>
            <a:r>
              <a:rPr lang="en-US" sz="3000" dirty="0"/>
              <a:t>JOIN </a:t>
            </a:r>
            <a:r>
              <a:rPr lang="en-US" sz="3000" dirty="0" err="1">
                <a:solidFill>
                  <a:srgbClr val="0070C0"/>
                </a:solidFill>
              </a:rPr>
              <a:t>Post_Oscars</a:t>
            </a:r>
            <a:r>
              <a:rPr lang="en-US" sz="3000" dirty="0">
                <a:solidFill>
                  <a:srgbClr val="0070C0"/>
                </a:solidFill>
              </a:rPr>
              <a:t> </a:t>
            </a:r>
            <a:r>
              <a:rPr lang="en-US" sz="3000" dirty="0"/>
              <a:t>on </a:t>
            </a:r>
            <a:r>
              <a:rPr lang="en-US" sz="3000" dirty="0" err="1">
                <a:solidFill>
                  <a:srgbClr val="0070C0"/>
                </a:solidFill>
              </a:rPr>
              <a:t>Post_Oscars</a:t>
            </a:r>
            <a:r>
              <a:rPr lang="en-US" sz="3000" dirty="0" err="1"/>
              <a:t>.Movie_ID</a:t>
            </a:r>
            <a:r>
              <a:rPr lang="en-US" sz="3000" dirty="0"/>
              <a:t> = </a:t>
            </a:r>
            <a:r>
              <a:rPr lang="en-US" sz="3000" dirty="0" err="1">
                <a:solidFill>
                  <a:srgbClr val="0070C0"/>
                </a:solidFill>
              </a:rPr>
              <a:t>Pre_Oscars</a:t>
            </a:r>
            <a:r>
              <a:rPr lang="en-US" sz="3000" dirty="0" err="1"/>
              <a:t>.Movie_ID</a:t>
            </a:r>
            <a:endParaRPr lang="en-US" sz="3000" dirty="0"/>
          </a:p>
          <a:p>
            <a:endParaRPr lang="en-US" sz="3000" dirty="0"/>
          </a:p>
          <a:p>
            <a:r>
              <a:rPr lang="en-US" sz="3000" dirty="0" smtClean="0"/>
              <a:t>Keying off of the </a:t>
            </a:r>
            <a:r>
              <a:rPr lang="en-US" sz="3000" dirty="0" err="1" smtClean="0">
                <a:solidFill>
                  <a:srgbClr val="0070C0"/>
                </a:solidFill>
              </a:rPr>
              <a:t>Pre_Oscars</a:t>
            </a:r>
            <a:r>
              <a:rPr lang="en-US" sz="3000" dirty="0" smtClean="0"/>
              <a:t> table, perform a join with </a:t>
            </a:r>
            <a:r>
              <a:rPr lang="en-US" sz="3000" dirty="0" err="1" smtClean="0">
                <a:solidFill>
                  <a:srgbClr val="0070C0"/>
                </a:solidFill>
              </a:rPr>
              <a:t>Post_Oscars</a:t>
            </a:r>
            <a:r>
              <a:rPr lang="en-US" sz="3000" dirty="0" smtClean="0"/>
              <a:t> table off of the </a:t>
            </a:r>
            <a:r>
              <a:rPr lang="en-US" sz="3000" dirty="0" err="1" smtClean="0"/>
              <a:t>Movie_ID</a:t>
            </a:r>
            <a:r>
              <a:rPr lang="en-US" sz="3000" dirty="0" smtClean="0"/>
              <a:t> field.  </a:t>
            </a:r>
            <a:r>
              <a:rPr lang="en-US" sz="3000" i="1" dirty="0" smtClean="0"/>
              <a:t>(</a:t>
            </a:r>
            <a:r>
              <a:rPr lang="en-US" sz="3000" i="1" dirty="0" err="1" smtClean="0"/>
              <a:t>Movie_ID</a:t>
            </a:r>
            <a:r>
              <a:rPr lang="en-US" sz="3000" i="1" dirty="0" smtClean="0"/>
              <a:t> is a foreign key on both tables to the </a:t>
            </a:r>
            <a:r>
              <a:rPr lang="en-US" sz="3000" i="1" dirty="0" smtClean="0">
                <a:solidFill>
                  <a:srgbClr val="0070C0"/>
                </a:solidFill>
              </a:rPr>
              <a:t>Movies</a:t>
            </a:r>
            <a:r>
              <a:rPr lang="en-US" sz="3000" i="1" dirty="0" smtClean="0"/>
              <a:t> table, where it serves as a primary key.)</a:t>
            </a:r>
          </a:p>
        </p:txBody>
      </p:sp>
    </p:spTree>
    <p:extLst>
      <p:ext uri="{BB962C8B-B14F-4D97-AF65-F5344CB8AC3E}">
        <p14:creationId xmlns:p14="http://schemas.microsoft.com/office/powerpoint/2010/main" val="1972211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1021080"/>
            <a:ext cx="1076076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r>
              <a:rPr lang="en-US" sz="3000" dirty="0" smtClean="0"/>
              <a:t>INNER </a:t>
            </a:r>
            <a:r>
              <a:rPr lang="en-US" sz="3000" dirty="0"/>
              <a:t>JOIN </a:t>
            </a:r>
            <a:r>
              <a:rPr lang="en-US" sz="3000" dirty="0">
                <a:solidFill>
                  <a:srgbClr val="0070C0"/>
                </a:solidFill>
              </a:rPr>
              <a:t>Movies</a:t>
            </a:r>
            <a:r>
              <a:rPr lang="en-US" sz="3000" dirty="0"/>
              <a:t> on </a:t>
            </a:r>
            <a:r>
              <a:rPr lang="en-US" sz="3000" dirty="0" err="1">
                <a:solidFill>
                  <a:srgbClr val="0070C0"/>
                </a:solidFill>
              </a:rPr>
              <a:t>Movies</a:t>
            </a:r>
            <a:r>
              <a:rPr lang="en-US" sz="3000" dirty="0" err="1"/>
              <a:t>.ID</a:t>
            </a:r>
            <a:r>
              <a:rPr lang="en-US" sz="3000" dirty="0"/>
              <a:t> = </a:t>
            </a:r>
            <a:r>
              <a:rPr lang="en-US" sz="3000" dirty="0" err="1" smtClean="0">
                <a:solidFill>
                  <a:srgbClr val="0070C0"/>
                </a:solidFill>
              </a:rPr>
              <a:t>Pre_Oscars</a:t>
            </a:r>
            <a:r>
              <a:rPr lang="en-US" sz="3000" dirty="0" err="1" smtClean="0"/>
              <a:t>.Movie_ID</a:t>
            </a:r>
            <a:endParaRPr lang="en-US" sz="3000" dirty="0" smtClean="0"/>
          </a:p>
          <a:p>
            <a:endParaRPr lang="en-US" sz="3000" dirty="0"/>
          </a:p>
          <a:p>
            <a:r>
              <a:rPr lang="en-US" sz="3000" dirty="0" smtClean="0"/>
              <a:t>Perform another join of the </a:t>
            </a:r>
            <a:r>
              <a:rPr lang="en-US" sz="3000" dirty="0" smtClean="0">
                <a:solidFill>
                  <a:srgbClr val="0070C0"/>
                </a:solidFill>
              </a:rPr>
              <a:t>Movies</a:t>
            </a:r>
            <a:r>
              <a:rPr lang="en-US" sz="3000" dirty="0" smtClean="0"/>
              <a:t> table off of the </a:t>
            </a:r>
            <a:r>
              <a:rPr lang="en-US" sz="3000" dirty="0" err="1" smtClean="0"/>
              <a:t>Movie_ID</a:t>
            </a:r>
            <a:r>
              <a:rPr lang="en-US" sz="3000" dirty="0" smtClean="0"/>
              <a:t> key, where the value in </a:t>
            </a:r>
            <a:r>
              <a:rPr lang="en-US" sz="3000" dirty="0" err="1" smtClean="0">
                <a:solidFill>
                  <a:srgbClr val="0070C0"/>
                </a:solidFill>
              </a:rPr>
              <a:t>Pre_Oscars</a:t>
            </a:r>
            <a:r>
              <a:rPr lang="en-US" sz="3000" dirty="0" smtClean="0">
                <a:solidFill>
                  <a:srgbClr val="0070C0"/>
                </a:solidFill>
              </a:rPr>
              <a:t> </a:t>
            </a:r>
            <a:r>
              <a:rPr lang="en-US" sz="3000" dirty="0" smtClean="0"/>
              <a:t>matches the value in the </a:t>
            </a:r>
            <a:r>
              <a:rPr lang="en-US" sz="3000" dirty="0" smtClean="0">
                <a:solidFill>
                  <a:srgbClr val="0070C0"/>
                </a:solidFill>
              </a:rPr>
              <a:t>Movies</a:t>
            </a:r>
            <a:r>
              <a:rPr lang="en-US" sz="3000" dirty="0" smtClean="0"/>
              <a:t> table.</a:t>
            </a:r>
          </a:p>
        </p:txBody>
      </p:sp>
    </p:spTree>
    <p:extLst>
      <p:ext uri="{BB962C8B-B14F-4D97-AF65-F5344CB8AC3E}">
        <p14:creationId xmlns:p14="http://schemas.microsoft.com/office/powerpoint/2010/main" val="999898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1021080"/>
            <a:ext cx="10760766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r>
              <a:rPr lang="en-US" sz="3000" dirty="0" smtClean="0"/>
              <a:t>WHERE </a:t>
            </a:r>
            <a:r>
              <a:rPr lang="en-US" sz="3000" dirty="0" err="1">
                <a:solidFill>
                  <a:srgbClr val="0070C0"/>
                </a:solidFill>
              </a:rPr>
              <a:t>Movies</a:t>
            </a:r>
            <a:r>
              <a:rPr lang="en-US" sz="3000" dirty="0" err="1"/>
              <a:t>."Oscar</a:t>
            </a:r>
            <a:r>
              <a:rPr lang="en-US" sz="3000" dirty="0"/>
              <a:t> Winner?" = </a:t>
            </a:r>
            <a:r>
              <a:rPr lang="en-US" sz="3000" dirty="0" smtClean="0"/>
              <a:t>1</a:t>
            </a:r>
          </a:p>
          <a:p>
            <a:endParaRPr lang="en-US" sz="3000" dirty="0" smtClean="0"/>
          </a:p>
          <a:p>
            <a:r>
              <a:rPr lang="en-US" sz="3000" dirty="0" smtClean="0"/>
              <a:t>Filter to only return values of Oscar Winners, which are indicated with the Boolean value of 1 in the </a:t>
            </a:r>
            <a:r>
              <a:rPr lang="en-US" sz="3000" dirty="0" smtClean="0">
                <a:solidFill>
                  <a:srgbClr val="0070C0"/>
                </a:solidFill>
              </a:rPr>
              <a:t>Movies</a:t>
            </a:r>
            <a:r>
              <a:rPr lang="en-US" sz="3000" dirty="0" smtClean="0"/>
              <a:t> table.</a:t>
            </a:r>
          </a:p>
        </p:txBody>
      </p:sp>
    </p:spTree>
    <p:extLst>
      <p:ext uri="{BB962C8B-B14F-4D97-AF65-F5344CB8AC3E}">
        <p14:creationId xmlns:p14="http://schemas.microsoft.com/office/powerpoint/2010/main" val="614277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1021080"/>
            <a:ext cx="10760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Georgia" charset="0"/>
                <a:ea typeface="Georgia" charset="0"/>
                <a:cs typeface="Georgia" charset="0"/>
              </a:rPr>
              <a:t>SQL QUERY </a:t>
            </a:r>
            <a:r>
              <a:rPr lang="mr-IN" sz="3600" dirty="0">
                <a:latin typeface="Georgia" charset="0"/>
                <a:ea typeface="Georgia" charset="0"/>
                <a:cs typeface="Georgia" charset="0"/>
              </a:rPr>
              <a:t>–</a:t>
            </a:r>
            <a:r>
              <a:rPr lang="en-US" sz="3600" dirty="0">
                <a:latin typeface="Georgia" charset="0"/>
                <a:ea typeface="Georgia" charset="0"/>
                <a:cs typeface="Georgia" charset="0"/>
              </a:rPr>
              <a:t> </a:t>
            </a:r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OUTPUT</a:t>
            </a:r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8" y="1821058"/>
            <a:ext cx="12192000" cy="379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558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1021080"/>
            <a:ext cx="1076076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NEXT STEPS, FUTURE PROJECT?</a:t>
            </a:r>
          </a:p>
          <a:p>
            <a:endParaRPr lang="en-US" sz="3600" dirty="0"/>
          </a:p>
          <a:p>
            <a:r>
              <a:rPr lang="en-US" sz="3000" dirty="0" smtClean="0"/>
              <a:t>1.) Insert a column that calculates the percentage change in the per-screen-average from Pre-Oscars to Post-Oscars.</a:t>
            </a:r>
          </a:p>
          <a:p>
            <a:r>
              <a:rPr lang="en-US" sz="3000" dirty="0" smtClean="0"/>
              <a:t>2.) Refine analysis by incorporating weights for movie budget, theater count, length of time in release.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377290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 smtClean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 smtClean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735495" y="1021080"/>
            <a:ext cx="10760766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SPRINT OBJECTIVES</a:t>
            </a:r>
          </a:p>
          <a:p>
            <a:endParaRPr lang="en-US" sz="3600" dirty="0"/>
          </a:p>
          <a:p>
            <a:r>
              <a:rPr lang="en-US" sz="3000" b="1" i="1" dirty="0" smtClean="0"/>
              <a:t>High-level goal: </a:t>
            </a:r>
            <a:r>
              <a:rPr lang="en-US" sz="3000" dirty="0" smtClean="0"/>
              <a:t>Demonstrate the </a:t>
            </a:r>
            <a:r>
              <a:rPr lang="en-US" sz="3000" dirty="0"/>
              <a:t>effect of an Oscar win on immediate box office performance following the win. </a:t>
            </a:r>
            <a:endParaRPr lang="en-US" sz="3000" dirty="0" smtClean="0"/>
          </a:p>
          <a:p>
            <a:endParaRPr lang="en-US" sz="3000" dirty="0"/>
          </a:p>
          <a:p>
            <a:r>
              <a:rPr lang="en-US" sz="3000" b="1" i="1" dirty="0" smtClean="0"/>
              <a:t>Skill goal: </a:t>
            </a:r>
            <a:r>
              <a:rPr lang="en-US" sz="3000" dirty="0" smtClean="0"/>
              <a:t>Determine </a:t>
            </a:r>
            <a:r>
              <a:rPr lang="en-US" sz="3000" dirty="0"/>
              <a:t>the </a:t>
            </a:r>
            <a:r>
              <a:rPr lang="en-US" sz="3000" dirty="0" smtClean="0"/>
              <a:t>data needed, establish ideal </a:t>
            </a:r>
            <a:r>
              <a:rPr lang="en-US" sz="3000" dirty="0"/>
              <a:t>data models, </a:t>
            </a:r>
            <a:r>
              <a:rPr lang="en-US" sz="3000" dirty="0" smtClean="0"/>
              <a:t>create </a:t>
            </a:r>
            <a:r>
              <a:rPr lang="en-US" sz="3000" dirty="0"/>
              <a:t>a database of </a:t>
            </a:r>
            <a:r>
              <a:rPr lang="en-US" sz="3000" dirty="0" smtClean="0"/>
              <a:t>relevant </a:t>
            </a:r>
            <a:r>
              <a:rPr lang="en-US" sz="3000" dirty="0"/>
              <a:t>tables, and </a:t>
            </a:r>
            <a:r>
              <a:rPr lang="en-US" sz="3000" dirty="0" smtClean="0"/>
              <a:t>query for </a:t>
            </a:r>
            <a:r>
              <a:rPr lang="en-US" sz="3000" dirty="0"/>
              <a:t>results.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1021080"/>
            <a:ext cx="107607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PROCESS</a:t>
            </a:r>
          </a:p>
          <a:p>
            <a:endParaRPr lang="en-US" sz="3600" dirty="0"/>
          </a:p>
          <a:p>
            <a:pPr marL="742950" indent="-742950">
              <a:buAutoNum type="arabicPeriod"/>
            </a:pPr>
            <a:r>
              <a:rPr lang="en-US" sz="3600" dirty="0" smtClean="0"/>
              <a:t>Determine data and tables needed.</a:t>
            </a:r>
          </a:p>
          <a:p>
            <a:pPr marL="742950" indent="-742950">
              <a:buAutoNum type="arabicPeriod"/>
            </a:pPr>
            <a:r>
              <a:rPr lang="en-US" sz="3600" dirty="0" smtClean="0"/>
              <a:t>Construct data models.</a:t>
            </a:r>
          </a:p>
          <a:p>
            <a:pPr marL="742950" indent="-742950">
              <a:buAutoNum type="arabicPeriod"/>
            </a:pPr>
            <a:r>
              <a:rPr lang="en-US" sz="3600" dirty="0" smtClean="0"/>
              <a:t>Import data into SQLite.</a:t>
            </a:r>
          </a:p>
          <a:p>
            <a:pPr marL="742950" indent="-742950">
              <a:buAutoNum type="arabicPeriod"/>
            </a:pPr>
            <a:r>
              <a:rPr lang="en-US" sz="3600" dirty="0" smtClean="0"/>
              <a:t>Perform join to isolate values where the effects of an Oscar win may be observed.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35495" y="1021080"/>
            <a:ext cx="10760766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WHAT DATA DO I NEED?</a:t>
            </a:r>
          </a:p>
          <a:p>
            <a:endParaRPr lang="en-US" sz="3600" dirty="0" smtClean="0"/>
          </a:p>
          <a:p>
            <a:r>
              <a:rPr lang="en-US" sz="2800" b="1" dirty="0" smtClean="0"/>
              <a:t>Movie data</a:t>
            </a:r>
            <a:r>
              <a:rPr lang="en-US" sz="2800" dirty="0" smtClean="0"/>
              <a:t>: Name, budget, Oscar nominations, indicator if Oscar winner</a:t>
            </a:r>
          </a:p>
          <a:p>
            <a:endParaRPr lang="en-US" sz="2800" dirty="0"/>
          </a:p>
          <a:p>
            <a:r>
              <a:rPr lang="en-US" sz="2800" b="1" dirty="0" smtClean="0"/>
              <a:t>Box office data prior to Oscars</a:t>
            </a:r>
            <a:r>
              <a:rPr lang="en-US" sz="2800" dirty="0" smtClean="0"/>
              <a:t>: Theater count, gross revenue, revenue-per-screen</a:t>
            </a:r>
          </a:p>
          <a:p>
            <a:endParaRPr lang="en-US" sz="2800" dirty="0" smtClean="0"/>
          </a:p>
          <a:p>
            <a:r>
              <a:rPr lang="en-US" sz="2800" b="1" dirty="0"/>
              <a:t>Box office data </a:t>
            </a:r>
            <a:r>
              <a:rPr lang="en-US" sz="2800" b="1" dirty="0" smtClean="0"/>
              <a:t>after </a:t>
            </a:r>
            <a:r>
              <a:rPr lang="en-US" sz="2800" b="1" dirty="0"/>
              <a:t>Oscars</a:t>
            </a:r>
            <a:r>
              <a:rPr lang="en-US" sz="2800" dirty="0"/>
              <a:t>: Theater count, gross revenue, </a:t>
            </a:r>
            <a:r>
              <a:rPr lang="en-US" sz="2800" dirty="0" smtClean="0"/>
              <a:t>revenue-per-screen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739" y="757104"/>
            <a:ext cx="10760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TO WEB SCRAPE, OR NOT TO WEB SCRAPE?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b="13322"/>
          <a:stretch/>
        </p:blipFill>
        <p:spPr>
          <a:xfrm>
            <a:off x="1976562" y="1554275"/>
            <a:ext cx="8199120" cy="3909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65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95739" y="757104"/>
            <a:ext cx="10760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VISUALIZING DATA IN EXCEL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t="1504" b="7620"/>
          <a:stretch/>
        </p:blipFill>
        <p:spPr>
          <a:xfrm>
            <a:off x="6037985" y="1403435"/>
            <a:ext cx="6154015" cy="453446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803" y="1890623"/>
            <a:ext cx="5398822" cy="3154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612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35495" y="1021080"/>
            <a:ext cx="345881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 </a:t>
            </a:r>
          </a:p>
          <a:p>
            <a:endParaRPr lang="en-US" sz="3600" dirty="0" smtClean="0"/>
          </a:p>
          <a:p>
            <a:r>
              <a:rPr lang="en-US" sz="2800" dirty="0" smtClean="0"/>
              <a:t>Movies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ID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Name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Budget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Studio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Oscar winner?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Oscar category</a:t>
            </a:r>
            <a:endParaRPr lang="en-US" sz="2800" dirty="0"/>
          </a:p>
          <a:p>
            <a:endParaRPr lang="en-US" sz="36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4319546" y="1021079"/>
            <a:ext cx="345881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endParaRPr lang="en-US" sz="3600" dirty="0" smtClean="0"/>
          </a:p>
          <a:p>
            <a:r>
              <a:rPr lang="en-US" sz="2800" dirty="0" err="1" smtClean="0"/>
              <a:t>Pre_Oscars</a:t>
            </a:r>
            <a:endParaRPr lang="en-US" sz="2800" dirty="0" smtClean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Movie ID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Theater count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Gross revenue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Revenue per screen</a:t>
            </a:r>
            <a:endParaRPr lang="en-US" sz="2800" dirty="0"/>
          </a:p>
          <a:p>
            <a:endParaRPr lang="en-US" sz="3600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7778364" y="1021079"/>
            <a:ext cx="3458818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600" dirty="0" smtClean="0"/>
          </a:p>
          <a:p>
            <a:endParaRPr lang="en-US" sz="3600" dirty="0" smtClean="0"/>
          </a:p>
          <a:p>
            <a:r>
              <a:rPr lang="en-US" sz="2800" dirty="0" err="1" smtClean="0"/>
              <a:t>Post_Oscars</a:t>
            </a:r>
            <a:endParaRPr lang="en-US" sz="2800" dirty="0" smtClean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Movie ID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Theater count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Gross revenue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Revenue per screen</a:t>
            </a:r>
            <a:endParaRPr lang="en-US" sz="2800" dirty="0"/>
          </a:p>
          <a:p>
            <a:endParaRPr lang="en-US" sz="36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5231" y="2627650"/>
            <a:ext cx="1363249" cy="39933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5407" y="2661325"/>
            <a:ext cx="1371600" cy="316523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46974" y="2661325"/>
            <a:ext cx="1371600" cy="316523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95739" y="757104"/>
            <a:ext cx="10760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DATA MODELS</a:t>
            </a:r>
          </a:p>
        </p:txBody>
      </p:sp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35495" y="784451"/>
            <a:ext cx="10760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SQL STUDIO IMPORT + DATA TYPES</a:t>
            </a:r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r="28769" b="13094"/>
          <a:stretch/>
        </p:blipFill>
        <p:spPr>
          <a:xfrm>
            <a:off x="5619010" y="1638807"/>
            <a:ext cx="6294152" cy="326366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7309" t="5554" r="7439" b="15251"/>
          <a:stretch/>
        </p:blipFill>
        <p:spPr>
          <a:xfrm>
            <a:off x="304801" y="1638808"/>
            <a:ext cx="5029200" cy="3263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6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375366"/>
            <a:ext cx="12192000" cy="149348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35495" y="1021080"/>
            <a:ext cx="107607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atin typeface="Georgia" charset="0"/>
                <a:ea typeface="Georgia" charset="0"/>
                <a:cs typeface="Georgia" charset="0"/>
              </a:rPr>
              <a:t>SQL QUERY- FINAL</a:t>
            </a:r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675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4528</TotalTime>
  <Words>648</Words>
  <Application>Microsoft Macintosh PowerPoint</Application>
  <PresentationFormat>Widescreen</PresentationFormat>
  <Paragraphs>109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Georgia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Microsoft Office User</cp:lastModifiedBy>
  <cp:revision>71</cp:revision>
  <dcterms:created xsi:type="dcterms:W3CDTF">2017-10-26T06:05:04Z</dcterms:created>
  <dcterms:modified xsi:type="dcterms:W3CDTF">2017-12-07T07:08:29Z</dcterms:modified>
</cp:coreProperties>
</file>

<file path=docProps/thumbnail.jpeg>
</file>